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98" r:id="rId3"/>
    <p:sldId id="299" r:id="rId4"/>
    <p:sldId id="300" r:id="rId5"/>
    <p:sldId id="301" r:id="rId6"/>
    <p:sldId id="337" r:id="rId7"/>
    <p:sldId id="302" r:id="rId8"/>
    <p:sldId id="303" r:id="rId9"/>
    <p:sldId id="304" r:id="rId10"/>
    <p:sldId id="305" r:id="rId11"/>
    <p:sldId id="306" r:id="rId12"/>
    <p:sldId id="307" r:id="rId13"/>
    <p:sldId id="308" r:id="rId14"/>
    <p:sldId id="309" r:id="rId15"/>
    <p:sldId id="310" r:id="rId16"/>
    <p:sldId id="338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80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19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2AD7F1-8DED-33DE-0496-7A1E948E5F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CB01A3-4F17-A3B2-F1A1-EB72AB5FBB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15A77A-D674-0279-DDDC-80E999D38A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2E325-B99E-47C2-914A-386D57554308}" type="datetimeFigureOut">
              <a:rPr lang="en-IN" smtClean="0"/>
              <a:t>14-09-2024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7C4691-F776-8473-A131-5AF8628790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66EF0C-55A1-A342-8AC0-AF733A458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E31B2E-BCC6-41B0-B194-B56F2DC7276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597290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3794FB-E0B4-A570-B72D-DD16480028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77BF681-63FA-CB39-2BFB-7B7B7B3405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0C8E6C-7000-537D-B823-BCA8EF4370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2E325-B99E-47C2-914A-386D57554308}" type="datetimeFigureOut">
              <a:rPr lang="en-IN" smtClean="0"/>
              <a:t>14-09-2024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D44270-265B-DBBF-4ED5-4845DA595A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F3D0D1-12ED-2E70-F7B3-230A8B5F1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E31B2E-BCC6-41B0-B194-B56F2DC7276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096266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467B80F-7A03-2ED0-8332-5C79F0359E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54E755-DF08-0F9B-F490-BBEC5E9C53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0063CB-C802-15C9-25B8-8798688BC4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2E325-B99E-47C2-914A-386D57554308}" type="datetimeFigureOut">
              <a:rPr lang="en-IN" smtClean="0"/>
              <a:t>14-09-2024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CFD11A-BE0C-18F8-E1C2-74BD8AB357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DE5219-22CC-55E5-BD79-194E5FC1E7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E31B2E-BCC6-41B0-B194-B56F2DC7276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669269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BC38FF-203A-087D-1E2E-7EB01C8117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0C5F41-268A-B53C-4397-0079DB71D2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C4A975-DE5D-F958-5116-4B3DBA43B6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2E325-B99E-47C2-914A-386D57554308}" type="datetimeFigureOut">
              <a:rPr lang="en-IN" smtClean="0"/>
              <a:t>14-09-2024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67EA7E-421A-9D16-20C4-524F5AA8C4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762C54-8A34-418D-29A0-06FAA0640B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E31B2E-BCC6-41B0-B194-B56F2DC7276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496604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817577-C9CB-4D20-A145-94BF9DB48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4A22CF-5CE3-BDDD-3548-9F70BEDB36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7FDED5-F01C-8AC0-E7FA-C96F586328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2E325-B99E-47C2-914A-386D57554308}" type="datetimeFigureOut">
              <a:rPr lang="en-IN" smtClean="0"/>
              <a:t>14-09-2024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53979E-EDD7-4ED6-34E7-6929B4F848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10B7F0-5D34-B6E0-B0F2-56D97330AE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E31B2E-BCC6-41B0-B194-B56F2DC7276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611436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6FFBF-996B-9B9E-8F79-3A5E28573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81FEDC-5DBD-F352-1A99-1F09560369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F3E910-6A96-E893-0734-CB06539C57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73CAAB-402E-D602-0C54-F483C1942E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2E325-B99E-47C2-914A-386D57554308}" type="datetimeFigureOut">
              <a:rPr lang="en-IN" smtClean="0"/>
              <a:t>14-09-2024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41D08D-7038-E26A-2CA2-30B7096202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FC6716-5E7A-A0E3-7049-DA174DB779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E31B2E-BCC6-41B0-B194-B56F2DC7276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527417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4B270D-1C5D-D065-242A-268C48FC61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46FAFB-4182-0F62-AC0A-DCF296367F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62303E-B3DF-AFD1-2CF7-3D71E16EE0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75E36D-D91C-761A-D932-B57875F6153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DFAD59D-1077-7ED5-270A-0D4BE0C3B29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C1AF599-3403-D080-4D6E-4219BCC35C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2E325-B99E-47C2-914A-386D57554308}" type="datetimeFigureOut">
              <a:rPr lang="en-IN" smtClean="0"/>
              <a:t>14-09-2024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5C9197A-3CA8-3FEF-FE50-281F61B6EB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B2E0465-DA5E-D9F6-BFFD-BD43059178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E31B2E-BCC6-41B0-B194-B56F2DC7276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769897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080BD-A917-E558-E18A-B513C2A1AD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9431EB2-81CB-23B8-523B-B7096C8126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2E325-B99E-47C2-914A-386D57554308}" type="datetimeFigureOut">
              <a:rPr lang="en-IN" smtClean="0"/>
              <a:t>14-09-2024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96FF0D-39D1-CD72-1B82-F32C296966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555F11-C61E-8B8C-E86A-B91F4E482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E31B2E-BCC6-41B0-B194-B56F2DC7276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555084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1AD7BC7-E30D-C979-9AD0-B4CEC99DC7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2E325-B99E-47C2-914A-386D57554308}" type="datetimeFigureOut">
              <a:rPr lang="en-IN" smtClean="0"/>
              <a:t>14-09-2024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52B006-22C2-5E0E-8E00-808D16328F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585BB4-696B-4F5C-9E4A-DE2D535B0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E31B2E-BCC6-41B0-B194-B56F2DC7276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335461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CC4C13-6B1E-C637-330C-733EBBDB97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E0E3D9-DBA5-6196-D61D-FAA4F87CCF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659990-A195-2A56-5E7C-30ABDC7CBC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3FDEAE-81DF-A842-83B9-FB96231BB1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2E325-B99E-47C2-914A-386D57554308}" type="datetimeFigureOut">
              <a:rPr lang="en-IN" smtClean="0"/>
              <a:t>14-09-2024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BEAD95-670B-AE70-B5CF-B8B3FD1F48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3626DE-E552-CC3A-3593-99121DC7B8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E31B2E-BCC6-41B0-B194-B56F2DC7276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98814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B54FD5-6456-243C-9D91-ACD6A5BD4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6AA35A7-DC28-964E-6853-462374C4389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1A3048-28D8-AE00-55DE-A2D768F138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DAF067-C333-AA74-E40D-651B2C49A7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2E325-B99E-47C2-914A-386D57554308}" type="datetimeFigureOut">
              <a:rPr lang="en-IN" smtClean="0"/>
              <a:t>14-09-2024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C251D7-6F0E-A402-2F11-6AF7DD98D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16A989-A4B9-834A-9112-633516D84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E31B2E-BCC6-41B0-B194-B56F2DC7276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361505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D0B27A2-5E7B-0B5F-ACDB-5EAFE022E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D6E126-316F-08CD-C50D-C287A42769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B2BC9E-89A5-27E0-7F01-D1B6E717E2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C2E325-B99E-47C2-914A-386D57554308}" type="datetimeFigureOut">
              <a:rPr lang="en-IN" smtClean="0"/>
              <a:t>14-09-2024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EFAD1D-E77A-245D-9C54-2FB4FB0D04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F2595B-C491-E9DF-5FDC-E6B418F425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E31B2E-BCC6-41B0-B194-B56F2DC7276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341473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524B28-9E4D-74B3-23E8-D2D16447021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75D8CC9-DB55-1526-7669-7701A5948E1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462638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957C9E-2D71-1D5F-850D-63DAFA2F6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dirty="0"/>
              <a:t>DASHBOARD FEATURES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4409E3-7C32-ACED-F24C-071BA90B23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IN" sz="2200" dirty="0"/>
              <a:t>The following 7 visuals were provided:</a:t>
            </a:r>
          </a:p>
          <a:p>
            <a:pPr lvl="2"/>
            <a:r>
              <a:rPr lang="en-IN" sz="2200" b="1" dirty="0"/>
              <a:t>restecg and exang </a:t>
            </a:r>
            <a:r>
              <a:rPr lang="en-IN" sz="2200" dirty="0"/>
              <a:t>= Bar chart shows the relation between restecg (resting electrocardiograph) and exang (exercise induced angina)</a:t>
            </a:r>
          </a:p>
          <a:p>
            <a:pPr lvl="2"/>
            <a:r>
              <a:rPr lang="en-IN" sz="2200" b="1" dirty="0"/>
              <a:t>thal count </a:t>
            </a:r>
            <a:r>
              <a:rPr lang="en-IN" sz="2200" dirty="0"/>
              <a:t>= Bar cart shows the count of each thalassemia type</a:t>
            </a:r>
          </a:p>
          <a:p>
            <a:pPr lvl="2"/>
            <a:r>
              <a:rPr lang="en-IN" sz="2200" b="1" dirty="0"/>
              <a:t>chest pain category distribution </a:t>
            </a:r>
            <a:r>
              <a:rPr lang="en-IN" sz="2200" dirty="0"/>
              <a:t>= Pie chart shows the chest pain distribution type</a:t>
            </a:r>
          </a:p>
          <a:p>
            <a:pPr lvl="2"/>
            <a:r>
              <a:rPr lang="en-IN" sz="2200" b="1" dirty="0"/>
              <a:t>thalach count </a:t>
            </a:r>
            <a:r>
              <a:rPr lang="en-IN" sz="2200" dirty="0"/>
              <a:t>= Area chart shows thalach count with thalach(maximum heart rate reached) reading</a:t>
            </a:r>
          </a:p>
          <a:p>
            <a:pPr marL="987552" lvl="2" indent="0">
              <a:buNone/>
            </a:pP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6202977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957C9E-2D71-1D5F-850D-63DAFA2F6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dirty="0"/>
              <a:t>DASHBOARD FEATURES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4409E3-7C32-ACED-F24C-071BA90B23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The following 7 visuals were provided:</a:t>
            </a:r>
          </a:p>
          <a:p>
            <a:pPr lvl="2"/>
            <a:r>
              <a:rPr lang="en-IN" sz="2000" b="1" dirty="0"/>
              <a:t>ca count by heart diseases </a:t>
            </a:r>
            <a:r>
              <a:rPr lang="en-IN" sz="2000" dirty="0"/>
              <a:t>= Area chart showing the ca values (0,1,2,3,4) by the count people effected by heart disease</a:t>
            </a:r>
          </a:p>
          <a:p>
            <a:pPr lvl="2"/>
            <a:r>
              <a:rPr lang="en-IN" sz="2000" b="1" dirty="0"/>
              <a:t>count of slope by age </a:t>
            </a:r>
            <a:r>
              <a:rPr lang="en-IN" sz="2000" dirty="0"/>
              <a:t>= Stacked area chart showing different type of slope over the age</a:t>
            </a:r>
          </a:p>
          <a:p>
            <a:pPr lvl="2"/>
            <a:r>
              <a:rPr lang="en-IN" sz="2000" b="1" dirty="0"/>
              <a:t>tresbps level </a:t>
            </a:r>
            <a:r>
              <a:rPr lang="en-IN" sz="2000" dirty="0"/>
              <a:t>= Bar chart shows the count of bp distributed over the each type of bp category</a:t>
            </a:r>
          </a:p>
          <a:p>
            <a:pPr lvl="2"/>
            <a:r>
              <a:rPr lang="en-IN" sz="2000" b="1" dirty="0"/>
              <a:t>chol level distribution </a:t>
            </a:r>
            <a:r>
              <a:rPr lang="en-IN" sz="2000" dirty="0"/>
              <a:t>= Bar chart shows the count of cholesterol  distributed over the each type of cholesterol category</a:t>
            </a:r>
            <a:endParaRPr lang="en-IN" sz="2000" b="1" dirty="0"/>
          </a:p>
          <a:p>
            <a:pPr lvl="2"/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32215665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957C9E-2D71-1D5F-850D-63DAFA2F6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dirty="0"/>
              <a:t>DASHBOARD FEATURES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4409E3-7C32-ACED-F24C-071BA90B23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There are three card visuals in top of dashboard to show the values of important KPIs</a:t>
            </a:r>
          </a:p>
          <a:p>
            <a:r>
              <a:rPr lang="en-IN" dirty="0"/>
              <a:t>The following filters were added to properly slice and dice the data:</a:t>
            </a:r>
          </a:p>
          <a:p>
            <a:pPr lvl="2"/>
            <a:r>
              <a:rPr lang="en-IN" sz="2000" dirty="0"/>
              <a:t>Gender</a:t>
            </a:r>
          </a:p>
          <a:p>
            <a:pPr lvl="2"/>
            <a:r>
              <a:rPr lang="en-IN" sz="2000" dirty="0"/>
              <a:t>Age category</a:t>
            </a:r>
          </a:p>
          <a:p>
            <a:pPr lvl="2"/>
            <a:r>
              <a:rPr lang="en-IN" sz="2000" dirty="0"/>
              <a:t>Old peak </a:t>
            </a:r>
          </a:p>
          <a:p>
            <a:r>
              <a:rPr lang="en-IN" sz="2200" dirty="0"/>
              <a:t>The theme of the dashboard is based on the domain</a:t>
            </a:r>
          </a:p>
          <a:p>
            <a:r>
              <a:rPr lang="en-IN" sz="2200" dirty="0"/>
              <a:t>The visuals are interactive in nature</a:t>
            </a:r>
          </a:p>
        </p:txBody>
      </p:sp>
    </p:spTree>
    <p:extLst>
      <p:ext uri="{BB962C8B-B14F-4D97-AF65-F5344CB8AC3E}">
        <p14:creationId xmlns:p14="http://schemas.microsoft.com/office/powerpoint/2010/main" val="305085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957C9E-2D71-1D5F-850D-63DAFA2F6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dirty="0"/>
              <a:t>ANALYSIS OUTCOMES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4409E3-7C32-ACED-F24C-071BA90B23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algn="l">
              <a:buFont typeface="Wingdings" panose="05000000000000000000" pitchFamily="2" charset="2"/>
              <a:buChar char="§"/>
            </a:pPr>
            <a:r>
              <a:rPr lang="en-US" b="1" i="0" dirty="0">
                <a:solidFill>
                  <a:srgbClr val="111111"/>
                </a:solidFill>
                <a:effectLst/>
              </a:rPr>
              <a:t>Heart Disease Prevalence</a:t>
            </a:r>
            <a:r>
              <a:rPr lang="en-US" b="0" i="0" dirty="0">
                <a:solidFill>
                  <a:srgbClr val="111111"/>
                </a:solidFill>
                <a:effectLst/>
              </a:rPr>
              <a:t>: Over 50% of the sample population is affected.</a:t>
            </a:r>
          </a:p>
          <a:p>
            <a:pPr algn="l">
              <a:buFont typeface="Wingdings" panose="05000000000000000000" pitchFamily="2" charset="2"/>
              <a:buChar char="§"/>
            </a:pPr>
            <a:r>
              <a:rPr lang="en-US" b="1" i="0" dirty="0">
                <a:solidFill>
                  <a:srgbClr val="111111"/>
                </a:solidFill>
                <a:effectLst/>
              </a:rPr>
              <a:t>Chest Pain Types</a:t>
            </a:r>
            <a:r>
              <a:rPr lang="en-US" b="0" i="0" dirty="0">
                <a:solidFill>
                  <a:srgbClr val="111111"/>
                </a:solidFill>
                <a:effectLst/>
              </a:rPr>
              <a:t>: Typical angina (48.43%), non-anginal (27.6%), atypical angina (16.4%), asymptomatic (7.56%).</a:t>
            </a:r>
          </a:p>
          <a:p>
            <a:pPr algn="l">
              <a:buFont typeface="Wingdings" panose="05000000000000000000" pitchFamily="2" charset="2"/>
              <a:buChar char="§"/>
            </a:pPr>
            <a:r>
              <a:rPr lang="en-US" b="1" i="0" dirty="0">
                <a:solidFill>
                  <a:srgbClr val="111111"/>
                </a:solidFill>
                <a:effectLst/>
              </a:rPr>
              <a:t>Cholesterol Levels</a:t>
            </a:r>
            <a:r>
              <a:rPr lang="en-US" b="0" i="0" dirty="0">
                <a:solidFill>
                  <a:srgbClr val="111111"/>
                </a:solidFill>
                <a:effectLst/>
              </a:rPr>
              <a:t>: High (51%), borderline (31.1%), normal (16.5%).</a:t>
            </a:r>
          </a:p>
          <a:p>
            <a:pPr algn="l">
              <a:buFont typeface="Wingdings" panose="05000000000000000000" pitchFamily="2" charset="2"/>
              <a:buChar char="§"/>
            </a:pPr>
            <a:r>
              <a:rPr lang="en-US" b="1" i="0" dirty="0">
                <a:solidFill>
                  <a:srgbClr val="111111"/>
                </a:solidFill>
                <a:effectLst/>
              </a:rPr>
              <a:t>Heart Disease Correlation</a:t>
            </a:r>
            <a:r>
              <a:rPr lang="en-US" b="0" i="0" dirty="0">
                <a:solidFill>
                  <a:srgbClr val="111111"/>
                </a:solidFill>
                <a:effectLst/>
              </a:rPr>
              <a:t>:</a:t>
            </a:r>
          </a:p>
          <a:p>
            <a:pPr marL="800100" lvl="1" indent="-342900" algn="l">
              <a:buFont typeface="Wingdings" panose="05000000000000000000" pitchFamily="2" charset="2"/>
              <a:buChar char="§"/>
            </a:pPr>
            <a:r>
              <a:rPr lang="en-US" b="0" i="0" dirty="0">
                <a:solidFill>
                  <a:srgbClr val="111111"/>
                </a:solidFill>
                <a:effectLst/>
              </a:rPr>
              <a:t>45.7% of those with high cholesterol have heart disease.</a:t>
            </a:r>
          </a:p>
          <a:p>
            <a:pPr marL="800100" lvl="1" indent="-342900" algn="l">
              <a:buFont typeface="Wingdings" panose="05000000000000000000" pitchFamily="2" charset="2"/>
              <a:buChar char="§"/>
            </a:pPr>
            <a:r>
              <a:rPr lang="en-US" b="0" i="0" dirty="0">
                <a:solidFill>
                  <a:srgbClr val="111111"/>
                </a:solidFill>
                <a:effectLst/>
              </a:rPr>
              <a:t>58.6% of those with normal cholesterol have heart disease.</a:t>
            </a:r>
          </a:p>
          <a:p>
            <a:pPr marL="0" indent="0">
              <a:buNone/>
            </a:pPr>
            <a:endParaRPr lang="en-IN" sz="2200" dirty="0"/>
          </a:p>
        </p:txBody>
      </p:sp>
    </p:spTree>
    <p:extLst>
      <p:ext uri="{BB962C8B-B14F-4D97-AF65-F5344CB8AC3E}">
        <p14:creationId xmlns:p14="http://schemas.microsoft.com/office/powerpoint/2010/main" val="31262832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957C9E-2D71-1D5F-850D-63DAFA2F6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dirty="0"/>
              <a:t>ANALYSIS OUTCOMES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4409E3-7C32-ACED-F24C-071BA90B23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111111"/>
                </a:solidFill>
                <a:effectLst/>
              </a:rPr>
              <a:t>Resting ECG &amp; Exercise Angina</a:t>
            </a:r>
            <a:r>
              <a:rPr lang="en-US" b="0" i="0" dirty="0">
                <a:solidFill>
                  <a:srgbClr val="111111"/>
                </a:solidFill>
                <a:effectLst/>
              </a:rPr>
              <a:t>: Combined Indicators of Heart Health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11111"/>
                </a:solidFill>
                <a:effectLst/>
              </a:rPr>
              <a:t>Normal Resting ECG can still show Exercise Angina, indicating potential underlying heart issues.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11111"/>
                </a:solidFill>
                <a:effectLst/>
              </a:rPr>
              <a:t>Left Ventricular Hypertrophy: Both Resting ECG and Exercise Angina typically show abnormalities.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111111"/>
                </a:solidFill>
                <a:effectLst/>
              </a:rPr>
              <a:t>Thalassemia Patients</a:t>
            </a:r>
            <a:r>
              <a:rPr lang="en-US" b="0" i="0" dirty="0">
                <a:solidFill>
                  <a:srgbClr val="111111"/>
                </a:solidFill>
                <a:effectLst/>
              </a:rPr>
              <a:t>: Fixed/Reversible Defects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11111"/>
                </a:solidFill>
                <a:effectLst/>
              </a:rPr>
              <a:t>Higher Cholesterol and Borderline Blood Pressure levels are common.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111111"/>
                </a:solidFill>
                <a:effectLst/>
              </a:rPr>
              <a:t>Gender Disparity</a:t>
            </a:r>
            <a:r>
              <a:rPr lang="en-US" b="0" i="0" dirty="0">
                <a:solidFill>
                  <a:srgbClr val="111111"/>
                </a:solidFill>
                <a:effectLst/>
              </a:rPr>
              <a:t>: Males are more frequently diagnosed with heart disease compared to females.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111111"/>
                </a:solidFill>
                <a:effectLst/>
              </a:rPr>
              <a:t>Age Factor</a:t>
            </a:r>
            <a:r>
              <a:rPr lang="en-US" b="0" i="0" dirty="0">
                <a:solidFill>
                  <a:srgbClr val="111111"/>
                </a:solidFill>
                <a:effectLst/>
              </a:rPr>
              <a:t>: Majority of heart patients fall within the older and middle-aged categories.</a:t>
            </a:r>
          </a:p>
          <a:p>
            <a:endParaRPr lang="en-IN" sz="2200" dirty="0"/>
          </a:p>
        </p:txBody>
      </p:sp>
    </p:spTree>
    <p:extLst>
      <p:ext uri="{BB962C8B-B14F-4D97-AF65-F5344CB8AC3E}">
        <p14:creationId xmlns:p14="http://schemas.microsoft.com/office/powerpoint/2010/main" val="5513160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957C9E-2D71-1D5F-850D-63DAFA2F6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dirty="0"/>
              <a:t>CONCLUSION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4409E3-7C32-ACED-F24C-071BA90B23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r>
              <a:rPr lang="en-IN" sz="2400" dirty="0"/>
              <a:t>A health analysis dashboard was built for understanding the various factors depending the heart disease determining its various KPIs</a:t>
            </a:r>
          </a:p>
          <a:p>
            <a:r>
              <a:rPr lang="en-IN" sz="2400" dirty="0"/>
              <a:t>Relevant filters was provided for proper interactions in the dashboard</a:t>
            </a:r>
          </a:p>
          <a:p>
            <a:r>
              <a:rPr lang="en-IN" sz="2400" dirty="0"/>
              <a:t>This dashboard can be used for both high-level and in-depth analysis of KPIs across various attributes of the samples data</a:t>
            </a:r>
          </a:p>
        </p:txBody>
      </p:sp>
    </p:spTree>
    <p:extLst>
      <p:ext uri="{BB962C8B-B14F-4D97-AF65-F5344CB8AC3E}">
        <p14:creationId xmlns:p14="http://schemas.microsoft.com/office/powerpoint/2010/main" val="38899205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427C1F8-AC89-18C7-EF37-FC434D92B3FE}"/>
              </a:ext>
            </a:extLst>
          </p:cNvPr>
          <p:cNvSpPr txBox="1"/>
          <p:nvPr/>
        </p:nvSpPr>
        <p:spPr>
          <a:xfrm>
            <a:off x="3344562" y="1729946"/>
            <a:ext cx="60630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7200" dirty="0">
                <a:latin typeface="Bernard MT Condensed" panose="02050806060905020404" pitchFamily="18" charset="0"/>
              </a:rPr>
              <a:t>THANK YOU !</a:t>
            </a:r>
          </a:p>
        </p:txBody>
      </p:sp>
    </p:spTree>
    <p:extLst>
      <p:ext uri="{BB962C8B-B14F-4D97-AF65-F5344CB8AC3E}">
        <p14:creationId xmlns:p14="http://schemas.microsoft.com/office/powerpoint/2010/main" val="30552765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9D0884-2F36-8A92-CD4C-7EC67C80A4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FilmGrain/>
                    </a14:imgEffect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12967" y="1754326"/>
            <a:ext cx="11479033" cy="510367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674CCAC-7D9C-141C-01EB-06D9EFC813B0}"/>
              </a:ext>
            </a:extLst>
          </p:cNvPr>
          <p:cNvSpPr txBox="1"/>
          <p:nvPr/>
        </p:nvSpPr>
        <p:spPr>
          <a:xfrm>
            <a:off x="712967" y="0"/>
            <a:ext cx="11479033" cy="175432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IN" sz="5400" b="1" dirty="0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HEART DISEASE DIAGNOSTIC ANALYTICS</a:t>
            </a:r>
          </a:p>
        </p:txBody>
      </p:sp>
    </p:spTree>
    <p:extLst>
      <p:ext uri="{BB962C8B-B14F-4D97-AF65-F5344CB8AC3E}">
        <p14:creationId xmlns:p14="http://schemas.microsoft.com/office/powerpoint/2010/main" val="11863029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957C9E-2D71-1D5F-850D-63DAFA2F6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dirty="0"/>
              <a:t>BUSINESS OBJECTIVE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6E0F92-3665-3A6F-DF50-4FD9E929AF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IN" dirty="0"/>
              <a:t>Health is real wealth in the pandemic time we all realized the brute effects of covid-19 on all irrespective of any status</a:t>
            </a:r>
          </a:p>
          <a:p>
            <a:r>
              <a:rPr lang="en-IN" dirty="0"/>
              <a:t>Hence the health and medical data need to be analysed for the future preparations for better future preparations</a:t>
            </a:r>
          </a:p>
          <a:p>
            <a:r>
              <a:rPr lang="en-IN" dirty="0"/>
              <a:t>It is required to perform ETL(Extract-Transform and Load) and EDA(Exploratory Data Analysis) through python</a:t>
            </a:r>
          </a:p>
          <a:p>
            <a:r>
              <a:rPr lang="en-IN" dirty="0"/>
              <a:t>Hence, it is decided to develop a KPI dashboard to determine key metrics and show meaningful relationships between attributes</a:t>
            </a:r>
          </a:p>
          <a:p>
            <a:r>
              <a:rPr lang="en-IN" dirty="0"/>
              <a:t>This will help to develop insights generated from dashboard for better health preparation by understanding the attribute relationships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295005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957C9E-2D71-1D5F-850D-63DAFA2F6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dirty="0"/>
              <a:t>PROJECT SCOPE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6E0F92-3665-3A6F-DF50-4FD9E929AF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r>
              <a:rPr lang="en-IN" sz="2400" dirty="0"/>
              <a:t>Medical health data identified for analysis</a:t>
            </a:r>
          </a:p>
          <a:p>
            <a:r>
              <a:rPr lang="en-IN" sz="2400" dirty="0"/>
              <a:t>Clean and transform data as per requirement</a:t>
            </a:r>
          </a:p>
          <a:p>
            <a:r>
              <a:rPr lang="en-IN" sz="2400" dirty="0"/>
              <a:t>Create a health analysis dashboard that measures key metrices</a:t>
            </a:r>
          </a:p>
          <a:p>
            <a:r>
              <a:rPr lang="en-IN" sz="2400" dirty="0"/>
              <a:t>Add relevant filters to slice and dice the data</a:t>
            </a:r>
          </a:p>
          <a:p>
            <a:r>
              <a:rPr lang="en-IN" sz="2400" dirty="0"/>
              <a:t>Dashboard should have key metrics and factors and show the meaningful relationships between attributes</a:t>
            </a:r>
          </a:p>
        </p:txBody>
      </p:sp>
    </p:spTree>
    <p:extLst>
      <p:ext uri="{BB962C8B-B14F-4D97-AF65-F5344CB8AC3E}">
        <p14:creationId xmlns:p14="http://schemas.microsoft.com/office/powerpoint/2010/main" val="9250336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957C9E-2D71-1D5F-850D-63DAFA2F6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dirty="0"/>
              <a:t>SOLUTION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6E0F92-3665-3A6F-DF50-4FD9E929AF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r>
              <a:rPr lang="en-IN" sz="2400" dirty="0"/>
              <a:t>There is 1 table with health details(age, heart health condition, pressure, cholesterol)</a:t>
            </a:r>
          </a:p>
          <a:p>
            <a:r>
              <a:rPr lang="en-IN" sz="2400" dirty="0"/>
              <a:t>Python was used to execute EDA (Exploratory data analysis) and determine correlation between different attributes</a:t>
            </a:r>
          </a:p>
          <a:p>
            <a:r>
              <a:rPr lang="en-IN" sz="2400" dirty="0"/>
              <a:t>Power BI was the tool used for creating the visualization/dashboard</a:t>
            </a:r>
          </a:p>
          <a:p>
            <a:r>
              <a:rPr lang="en-US" sz="2400" dirty="0"/>
              <a:t>Data was imported, analyzed and transformed using Power Query 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2609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957C9E-2D71-1D5F-850D-63DAFA2F6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dirty="0"/>
              <a:t>EXPLORATORY DATA ANALYSIS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116A5ED-A2D3-B226-994A-22DFFF69B7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69263" y="4334493"/>
            <a:ext cx="3526737" cy="209863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FBD61D4-78C9-79D7-51B2-B3157AD562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9263" y="1871257"/>
            <a:ext cx="3526737" cy="223845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C75F7E-0D2B-545F-A99A-55861A6588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4676" y="4334493"/>
            <a:ext cx="3384573" cy="209863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2E53528-C7D0-BF0C-545F-8B473D7E43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4675" y="1871256"/>
            <a:ext cx="3384573" cy="2238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1811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957C9E-2D71-1D5F-850D-63DAFA2F6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dirty="0"/>
              <a:t>DATA CLEANING / TRANSORMATION IN POWER QUERY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D0C5753-5579-8EB6-9580-4BBAAEBA92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15512" y="2055377"/>
            <a:ext cx="9200644" cy="4488297"/>
          </a:xfrm>
        </p:spPr>
      </p:pic>
    </p:spTree>
    <p:extLst>
      <p:ext uri="{BB962C8B-B14F-4D97-AF65-F5344CB8AC3E}">
        <p14:creationId xmlns:p14="http://schemas.microsoft.com/office/powerpoint/2010/main" val="26286066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957C9E-2D71-1D5F-850D-63DAFA2F6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dirty="0"/>
              <a:t>SOLUTION APPROACH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62265B-5D56-5FAE-6BF8-ED63E023C6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r>
              <a:rPr lang="en-IN" sz="2400" dirty="0"/>
              <a:t>A few measures were created to calculate the KPIs as shown below:</a:t>
            </a:r>
          </a:p>
          <a:p>
            <a:pPr lvl="2"/>
            <a:r>
              <a:rPr lang="en-IN" sz="2400" b="1" dirty="0"/>
              <a:t>Average Heart Rate </a:t>
            </a:r>
            <a:r>
              <a:rPr lang="en-IN" sz="2400" dirty="0"/>
              <a:t>= Average heart_rate from the table</a:t>
            </a:r>
          </a:p>
          <a:p>
            <a:pPr lvl="2"/>
            <a:r>
              <a:rPr lang="en-IN" sz="2400" b="1" dirty="0"/>
              <a:t>Average Blood Pressure </a:t>
            </a:r>
            <a:r>
              <a:rPr lang="en-IN" sz="2400" dirty="0"/>
              <a:t>= Average of blood pressure reading from the table</a:t>
            </a:r>
            <a:endParaRPr lang="en-IN" sz="2400" b="1" dirty="0"/>
          </a:p>
          <a:p>
            <a:pPr lvl="2"/>
            <a:r>
              <a:rPr lang="en-IN" sz="2400" b="1" dirty="0"/>
              <a:t>Average Cholesterol = </a:t>
            </a:r>
            <a:r>
              <a:rPr lang="en-IN" sz="2400" dirty="0"/>
              <a:t>Average of all the cholesterol reading from the table</a:t>
            </a:r>
          </a:p>
          <a:p>
            <a:pPr lvl="2"/>
            <a:r>
              <a:rPr lang="en-IN" sz="2400" b="1" dirty="0"/>
              <a:t>Heart Disease </a:t>
            </a:r>
            <a:r>
              <a:rPr lang="en-IN" sz="2400" dirty="0"/>
              <a:t>= Total number of people with heart disease</a:t>
            </a:r>
            <a:endParaRPr lang="en-IN" sz="2400" b="1" dirty="0"/>
          </a:p>
        </p:txBody>
      </p:sp>
    </p:spTree>
    <p:extLst>
      <p:ext uri="{BB962C8B-B14F-4D97-AF65-F5344CB8AC3E}">
        <p14:creationId xmlns:p14="http://schemas.microsoft.com/office/powerpoint/2010/main" val="16703829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957C9E-2D71-1D5F-850D-63DAFA2F6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dirty="0"/>
              <a:t>HEALTH ANALYSIS DASHBOARD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DF5D1152-6B68-EA73-DC5C-33A449D797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34591" y="1571625"/>
            <a:ext cx="9524325" cy="5031476"/>
          </a:xfrm>
        </p:spPr>
      </p:pic>
    </p:spTree>
    <p:extLst>
      <p:ext uri="{BB962C8B-B14F-4D97-AF65-F5344CB8AC3E}">
        <p14:creationId xmlns:p14="http://schemas.microsoft.com/office/powerpoint/2010/main" val="29379943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715</Words>
  <Application>Microsoft Office PowerPoint</Application>
  <PresentationFormat>Widescreen</PresentationFormat>
  <Paragraphs>67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Bernard MT Condensed</vt:lpstr>
      <vt:lpstr>Calibri</vt:lpstr>
      <vt:lpstr>Calibri Light</vt:lpstr>
      <vt:lpstr>Wingdings</vt:lpstr>
      <vt:lpstr>Office Theme</vt:lpstr>
      <vt:lpstr>PowerPoint Presentation</vt:lpstr>
      <vt:lpstr>PowerPoint Presentation</vt:lpstr>
      <vt:lpstr>BUSINESS OBJECTIVE</vt:lpstr>
      <vt:lpstr>PROJECT SCOPE</vt:lpstr>
      <vt:lpstr>SOLUTION APPROACH</vt:lpstr>
      <vt:lpstr>EXPLORATORY DATA ANALYSIS</vt:lpstr>
      <vt:lpstr>DATA CLEANING / TRANSORMATION IN POWER QUERY</vt:lpstr>
      <vt:lpstr>SOLUTION APPROACH</vt:lpstr>
      <vt:lpstr>HEALTH ANALYSIS DASHBOARD</vt:lpstr>
      <vt:lpstr>DASHBOARD FEATURES</vt:lpstr>
      <vt:lpstr>DASHBOARD FEATURES</vt:lpstr>
      <vt:lpstr>DASHBOARD FEATURES</vt:lpstr>
      <vt:lpstr>ANALYSIS OUTCOMES</vt:lpstr>
      <vt:lpstr>ANALYSIS OUTCOMES</vt:lpstr>
      <vt:lpstr>CONCLUSION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Aryadevi R</dc:creator>
  <cp:lastModifiedBy>Aryadevi R</cp:lastModifiedBy>
  <cp:revision>1</cp:revision>
  <dcterms:created xsi:type="dcterms:W3CDTF">2024-09-14T13:11:17Z</dcterms:created>
  <dcterms:modified xsi:type="dcterms:W3CDTF">2024-09-14T13:11:31Z</dcterms:modified>
</cp:coreProperties>
</file>